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3" r:id="rId7"/>
    <p:sldId id="267" r:id="rId8"/>
    <p:sldId id="268" r:id="rId9"/>
    <p:sldId id="264" r:id="rId10"/>
    <p:sldId id="271" r:id="rId11"/>
    <p:sldId id="272" r:id="rId12"/>
    <p:sldId id="273" r:id="rId13"/>
    <p:sldId id="274" r:id="rId14"/>
    <p:sldId id="275" r:id="rId15"/>
    <p:sldId id="276" r:id="rId16"/>
    <p:sldId id="277" r:id="rId17"/>
    <p:sldId id="279" r:id="rId18"/>
    <p:sldId id="281" r:id="rId19"/>
    <p:sldId id="282" r:id="rId20"/>
    <p:sldId id="283" r:id="rId21"/>
    <p:sldId id="284" r:id="rId22"/>
    <p:sldId id="285" r:id="rId23"/>
    <p:sldId id="286" r:id="rId24"/>
    <p:sldId id="287" r:id="rId25"/>
    <p:sldId id="288" r:id="rId26"/>
    <p:sldId id="289" r:id="rId27"/>
    <p:sldId id="290" r:id="rId28"/>
    <p:sldId id="291" r:id="rId29"/>
    <p:sldId id="280" r:id="rId30"/>
    <p:sldId id="261" r:id="rId31"/>
    <p:sldId id="262"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BCAD085-E8A6-8845-BD4E-CB4CCA059FC4}" type="datetimeFigureOut">
              <a:rPr lang="en-US" smtClean="0"/>
              <a:pPr/>
              <a:t>9/26/2024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C1FF6DA9-008F-8B48-92A6-B652298478B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1FF6DA9-008F-8B48-92A6-B652298478B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1FF6DA9-008F-8B48-92A6-B652298478B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1FF6DA9-008F-8B48-92A6-B652298478BF}"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C1FF6DA9-008F-8B48-92A6-B652298478BF}"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1FF6DA9-008F-8B48-92A6-B652298478BF}"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C1FF6DA9-008F-8B48-92A6-B652298478B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C1FF6DA9-008F-8B48-92A6-B652298478BF}"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BCAD085-E8A6-8845-BD4E-CB4CCA059FC4}" type="datetimeFigureOut">
              <a:rPr lang="en-US" smtClean="0"/>
              <a:pPr/>
              <a:t>9/26/2024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C1FF6DA9-008F-8B48-92A6-B652298478B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BCAD085-E8A6-8845-BD4E-CB4CCA059FC4}" type="datetimeFigureOut">
              <a:rPr lang="en-US" smtClean="0"/>
              <a:pPr/>
              <a:t>9/26/2024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C1FF6DA9-008F-8B48-92A6-B652298478B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BCAD085-E8A6-8845-BD4E-CB4CCA059FC4}" type="datetimeFigureOut">
              <a:rPr lang="en-US" smtClean="0"/>
              <a:pPr/>
              <a:t>9/26/2024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C1FF6DA9-008F-8B48-92A6-B652298478BF}"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CAD085-E8A6-8845-BD4E-CB4CCA059FC4}" type="datetimeFigureOut">
              <a:rPr lang="en-US" smtClean="0"/>
              <a:pPr/>
              <a:t>9/26/2024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C1FF6DA9-008F-8B48-92A6-B652298478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agram.com/d_powersolutions/" TargetMode="External"/><Relationship Id="rId2" Type="http://schemas.openxmlformats.org/officeDocument/2006/relationships/hyperlink" Target="https://ca.linkedin.com/in/d-power-solutions-inc"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homestars.com/companies/2971507-d-power-solutions-in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2961580"/>
            <a:ext cx="6693807" cy="695353"/>
          </a:xfrm>
        </p:spPr>
        <p:txBody>
          <a:bodyPr>
            <a:normAutofit fontScale="90000"/>
          </a:bodyPr>
          <a:lstStyle/>
          <a:p>
            <a:pPr algn="ctr"/>
            <a:r>
              <a:rPr lang="en-US" dirty="0" smtClean="0"/>
              <a:t>D Power System Inc’s</a:t>
            </a:r>
            <a:r>
              <a:rPr lang="en-US" dirty="0" smtClean="0"/>
              <a:t>.</a:t>
            </a:r>
            <a:r>
              <a:rPr lang="en-US" dirty="0" smtClean="0"/>
              <a:t/>
            </a:r>
            <a:br>
              <a:rPr lang="en-US" dirty="0" smtClean="0"/>
            </a:br>
            <a:r>
              <a:rPr lang="en-US" sz="1800" i="1" dirty="0" smtClean="0">
                <a:solidFill>
                  <a:srgbClr val="92D050"/>
                </a:solidFill>
              </a:rPr>
              <a:t>Software Development  for  ERP  System</a:t>
            </a:r>
            <a:r>
              <a:rPr lang="en-US" dirty="0" smtClean="0"/>
              <a:t/>
            </a:r>
            <a:br>
              <a:rPr lang="en-US" dirty="0" smtClean="0"/>
            </a:br>
            <a:endParaRPr sz="1800" i="1"/>
          </a:p>
        </p:txBody>
      </p:sp>
      <p:sp>
        <p:nvSpPr>
          <p:cNvPr id="3" name="Subtitle 2"/>
          <p:cNvSpPr>
            <a:spLocks noGrp="1"/>
          </p:cNvSpPr>
          <p:nvPr>
            <p:ph type="subTitle" idx="1"/>
          </p:nvPr>
        </p:nvSpPr>
        <p:spPr>
          <a:xfrm>
            <a:off x="685800" y="6204857"/>
            <a:ext cx="7772400" cy="653143"/>
          </a:xfrm>
        </p:spPr>
        <p:txBody>
          <a:bodyPr/>
          <a:lstStyle/>
          <a:p>
            <a:r>
              <a:rPr i="1">
                <a:solidFill>
                  <a:srgbClr val="FFFF00"/>
                </a:solidFill>
              </a:rPr>
              <a:t>Innovative Solar Solutions with AI </a:t>
            </a:r>
            <a:r>
              <a:rPr i="1" smtClean="0">
                <a:solidFill>
                  <a:srgbClr val="FFFF00"/>
                </a:solidFill>
              </a:rPr>
              <a:t>Technology</a:t>
            </a:r>
            <a:endParaRPr lang="en-US" i="1" dirty="0" smtClean="0">
              <a:solidFill>
                <a:srgbClr val="FFFF00"/>
              </a:solidFill>
            </a:endParaRPr>
          </a:p>
        </p:txBody>
      </p:sp>
      <p:pic>
        <p:nvPicPr>
          <p:cNvPr id="4" name="Picture 3" descr="DPS_Logo2.png"/>
          <p:cNvPicPr>
            <a:picLocks noChangeAspect="1"/>
          </p:cNvPicPr>
          <p:nvPr/>
        </p:nvPicPr>
        <p:blipFill>
          <a:blip r:embed="rId2"/>
          <a:stretch>
            <a:fillRect/>
          </a:stretch>
        </p:blipFill>
        <p:spPr>
          <a:xfrm>
            <a:off x="6000750" y="217714"/>
            <a:ext cx="2857500" cy="1266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7720"/>
            <a:ext cx="7772400" cy="1829761"/>
          </a:xfrm>
        </p:spPr>
        <p:txBody>
          <a:bodyPr/>
          <a:lstStyle/>
          <a:p>
            <a:pPr algn="ctr"/>
            <a:r>
              <a:t>Software Design Specification (SDS)</a:t>
            </a:r>
          </a:p>
        </p:txBody>
      </p:sp>
      <p:sp>
        <p:nvSpPr>
          <p:cNvPr id="3" name="Subtitle 2"/>
          <p:cNvSpPr>
            <a:spLocks noGrp="1"/>
          </p:cNvSpPr>
          <p:nvPr>
            <p:ph type="subTitle" idx="1"/>
          </p:nvPr>
        </p:nvSpPr>
        <p:spPr/>
        <p:txBody>
          <a:bodyPr/>
          <a:lstStyle/>
          <a:p>
            <a:r>
              <a:t>ERP System for Mobile and Web Applications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Objective</a:t>
            </a:r>
          </a:p>
        </p:txBody>
      </p:sp>
      <p:sp>
        <p:nvSpPr>
          <p:cNvPr id="3" name="Content Placeholder 2"/>
          <p:cNvSpPr>
            <a:spLocks noGrp="1"/>
          </p:cNvSpPr>
          <p:nvPr>
            <p:ph idx="1"/>
          </p:nvPr>
        </p:nvSpPr>
        <p:spPr/>
        <p:txBody>
          <a:bodyPr>
            <a:normAutofit fontScale="77500" lnSpcReduction="20000"/>
          </a:bodyPr>
          <a:lstStyle/>
          <a:p>
            <a:r>
              <a:t>Design an ERP system that controls the following departments and areas, with support for iOS, Android Apps, and a website:</a:t>
            </a:r>
          </a:p>
          <a:p>
            <a:endParaRPr/>
          </a:p>
          <a:p>
            <a:r>
              <a:rPr smtClean="0"/>
              <a:t>nventory </a:t>
            </a:r>
            <a:r>
              <a:t>Control</a:t>
            </a:r>
          </a:p>
          <a:p>
            <a:r>
              <a:rPr smtClean="0"/>
              <a:t>Vendor </a:t>
            </a:r>
            <a:r>
              <a:t>Database</a:t>
            </a:r>
          </a:p>
          <a:p>
            <a:r>
              <a:rPr smtClean="0"/>
              <a:t>Customer </a:t>
            </a:r>
            <a:r>
              <a:t>Database</a:t>
            </a:r>
          </a:p>
          <a:p>
            <a:r>
              <a:rPr smtClean="0"/>
              <a:t>Survey </a:t>
            </a:r>
            <a:r>
              <a:t>Tracking</a:t>
            </a:r>
          </a:p>
          <a:p>
            <a:r>
              <a:rPr smtClean="0"/>
              <a:t>Installation </a:t>
            </a:r>
            <a:r>
              <a:t>Scheduling/Tracking</a:t>
            </a:r>
          </a:p>
          <a:p>
            <a:r>
              <a:rPr smtClean="0"/>
              <a:t>Electrical </a:t>
            </a:r>
            <a:r>
              <a:t>Inspection Tracking</a:t>
            </a:r>
          </a:p>
          <a:p>
            <a:r>
              <a:rPr smtClean="0"/>
              <a:t>Financial </a:t>
            </a:r>
            <a:r>
              <a:t>System Website</a:t>
            </a:r>
          </a:p>
          <a:p>
            <a:r>
              <a:rPr smtClean="0"/>
              <a:t>Procurement</a:t>
            </a:r>
            <a:endParaRPr/>
          </a:p>
          <a:p>
            <a:r>
              <a:rPr smtClean="0"/>
              <a:t>Accounts </a:t>
            </a:r>
            <a:r>
              <a:t>Receivable</a:t>
            </a:r>
          </a:p>
          <a:p>
            <a:r>
              <a:rPr smtClean="0"/>
              <a:t>Accounts </a:t>
            </a:r>
            <a:r>
              <a:t>Payable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Architecture</a:t>
            </a:r>
          </a:p>
        </p:txBody>
      </p:sp>
      <p:sp>
        <p:nvSpPr>
          <p:cNvPr id="3" name="Content Placeholder 2"/>
          <p:cNvSpPr>
            <a:spLocks noGrp="1"/>
          </p:cNvSpPr>
          <p:nvPr>
            <p:ph idx="1"/>
          </p:nvPr>
        </p:nvSpPr>
        <p:spPr/>
        <p:txBody>
          <a:bodyPr>
            <a:normAutofit fontScale="85000" lnSpcReduction="10000"/>
          </a:bodyPr>
          <a:lstStyle/>
          <a:p>
            <a:r>
              <a:t>The ERP system will use a microservices-based architecture, featuring:</a:t>
            </a:r>
          </a:p>
          <a:p>
            <a:endParaRPr/>
          </a:p>
          <a:p>
            <a:r>
              <a:rPr b="1" smtClean="0"/>
              <a:t>Frontend</a:t>
            </a:r>
            <a:r>
              <a:t>: React Native for iOS/Android Apps, React.js for Web</a:t>
            </a:r>
          </a:p>
          <a:p>
            <a:r>
              <a:rPr b="1" smtClean="0"/>
              <a:t>Backend</a:t>
            </a:r>
            <a:r>
              <a:t>: Node.js with Express or Python Django</a:t>
            </a:r>
          </a:p>
          <a:p>
            <a:r>
              <a:rPr b="1" smtClean="0"/>
              <a:t>Database</a:t>
            </a:r>
            <a:r>
              <a:t>: PostgreSQL or MySQL, with MongoDB for unstructured data</a:t>
            </a:r>
          </a:p>
          <a:p>
            <a:r>
              <a:rPr b="1" smtClean="0"/>
              <a:t>Caching</a:t>
            </a:r>
            <a:r>
              <a:t>: Redis for caching frequently accessed data</a:t>
            </a:r>
          </a:p>
          <a:p>
            <a:r>
              <a:rPr b="1" smtClean="0"/>
              <a:t>Cloud </a:t>
            </a:r>
            <a:r>
              <a:rPr b="1"/>
              <a:t>Infrastructure</a:t>
            </a:r>
            <a:r>
              <a:t>: AWS, Azure, or Google Cloud</a:t>
            </a:r>
          </a:p>
          <a:p>
            <a:r>
              <a:rPr smtClean="0"/>
              <a:t>Scalable </a:t>
            </a:r>
            <a:r>
              <a:t>and Modular Design with Kubernetes for orchestration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UI/UX Design</a:t>
            </a:r>
          </a:p>
        </p:txBody>
      </p:sp>
      <p:sp>
        <p:nvSpPr>
          <p:cNvPr id="3" name="Content Placeholder 2"/>
          <p:cNvSpPr>
            <a:spLocks noGrp="1"/>
          </p:cNvSpPr>
          <p:nvPr>
            <p:ph idx="1"/>
          </p:nvPr>
        </p:nvSpPr>
        <p:spPr/>
        <p:txBody>
          <a:bodyPr>
            <a:normAutofit fontScale="92500"/>
          </a:bodyPr>
          <a:lstStyle/>
          <a:p>
            <a:r>
              <a:t>Key UI/UX principles include:</a:t>
            </a:r>
          </a:p>
          <a:p>
            <a:pPr lvl="1"/>
            <a:r>
              <a:rPr b="1" smtClean="0"/>
              <a:t>Consistency</a:t>
            </a:r>
            <a:r>
              <a:rPr b="1"/>
              <a:t>: </a:t>
            </a:r>
            <a:r>
              <a:t>Uniform design elements across platforms</a:t>
            </a:r>
          </a:p>
          <a:p>
            <a:pPr lvl="1"/>
            <a:r>
              <a:rPr b="1" smtClean="0"/>
              <a:t>Responsiveness</a:t>
            </a:r>
            <a:r>
              <a:t>: Web application should be responsive to mobile and desktop</a:t>
            </a:r>
          </a:p>
          <a:p>
            <a:pPr lvl="1"/>
            <a:r>
              <a:rPr b="1" smtClean="0"/>
              <a:t>Simplicity</a:t>
            </a:r>
            <a:r>
              <a:rPr b="1"/>
              <a:t>: </a:t>
            </a:r>
            <a:r>
              <a:t>Easy navigation, minimal clicks to complete actions</a:t>
            </a:r>
          </a:p>
          <a:p>
            <a:pPr lvl="1"/>
            <a:r>
              <a:rPr b="1" smtClean="0"/>
              <a:t>Accessibility</a:t>
            </a:r>
            <a:r>
              <a:t>: Ensure WCAG compliance for users with disabilities</a:t>
            </a:r>
          </a:p>
          <a:p>
            <a:endParaRPr/>
          </a:p>
          <a:p>
            <a:r>
              <a:t>Cross-platform design </a:t>
            </a:r>
            <a:r>
              <a:rPr/>
              <a:t>using</a:t>
            </a:r>
            <a:r>
              <a:rPr smtClean="0"/>
              <a:t>:</a:t>
            </a:r>
            <a:endParaRPr/>
          </a:p>
          <a:p>
            <a:pPr lvl="1"/>
            <a:r>
              <a:rPr smtClean="0"/>
              <a:t>Material </a:t>
            </a:r>
            <a:r>
              <a:t>Design for Android</a:t>
            </a:r>
          </a:p>
          <a:p>
            <a:pPr lvl="1"/>
            <a:r>
              <a:rPr smtClean="0"/>
              <a:t>Apple’s </a:t>
            </a:r>
            <a:r>
              <a:t>Human Interface Guidelines for iOS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Key Features by Department</a:t>
            </a:r>
          </a:p>
        </p:txBody>
      </p:sp>
      <p:sp>
        <p:nvSpPr>
          <p:cNvPr id="3" name="Content Placeholder 2"/>
          <p:cNvSpPr>
            <a:spLocks noGrp="1"/>
          </p:cNvSpPr>
          <p:nvPr>
            <p:ph idx="1"/>
          </p:nvPr>
        </p:nvSpPr>
        <p:spPr/>
        <p:txBody>
          <a:bodyPr>
            <a:normAutofit fontScale="85000" lnSpcReduction="10000"/>
          </a:bodyPr>
          <a:lstStyle/>
          <a:p>
            <a:r>
              <a:rPr b="1" smtClean="0"/>
              <a:t>Inventory </a:t>
            </a:r>
            <a:r>
              <a:rPr b="1"/>
              <a:t>Control</a:t>
            </a:r>
            <a:r>
              <a:t>: Real-time stock tracking, barcode scanning</a:t>
            </a:r>
          </a:p>
          <a:p>
            <a:r>
              <a:rPr b="1" smtClean="0"/>
              <a:t>Vendor </a:t>
            </a:r>
            <a:r>
              <a:rPr b="1"/>
              <a:t>and Customer Database</a:t>
            </a:r>
            <a:r>
              <a:t>: Detailed records with advanced search</a:t>
            </a:r>
          </a:p>
          <a:p>
            <a:r>
              <a:rPr b="1" smtClean="0"/>
              <a:t>Survey </a:t>
            </a:r>
            <a:r>
              <a:rPr b="1"/>
              <a:t>Tracking</a:t>
            </a:r>
            <a:r>
              <a:t>: GPS location logging, image uploads</a:t>
            </a:r>
          </a:p>
          <a:p>
            <a:r>
              <a:rPr b="1" smtClean="0"/>
              <a:t>Installation </a:t>
            </a:r>
            <a:r>
              <a:rPr b="1"/>
              <a:t>Scheduling</a:t>
            </a:r>
            <a:r>
              <a:t>: Calendar view with real-time progress updates</a:t>
            </a:r>
          </a:p>
          <a:p>
            <a:r>
              <a:rPr b="1" smtClean="0"/>
              <a:t>Electrical </a:t>
            </a:r>
            <a:r>
              <a:rPr b="1"/>
              <a:t>Inspection Tracking</a:t>
            </a:r>
            <a:r>
              <a:t>: Upload certificates, log inspection results</a:t>
            </a:r>
          </a:p>
          <a:p>
            <a:r>
              <a:rPr b="1" smtClean="0"/>
              <a:t>Financial </a:t>
            </a:r>
            <a:r>
              <a:rPr b="1"/>
              <a:t>System</a:t>
            </a:r>
            <a:r>
              <a:t>: Accounts receivable/payable, invoice generation</a:t>
            </a:r>
          </a:p>
          <a:p>
            <a:r>
              <a:rPr b="1" smtClean="0"/>
              <a:t>Procurement</a:t>
            </a:r>
            <a:r>
              <a:t>: Automated purchase orders, supplier management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Security and Scalability</a:t>
            </a:r>
          </a:p>
        </p:txBody>
      </p:sp>
      <p:sp>
        <p:nvSpPr>
          <p:cNvPr id="3" name="Content Placeholder 2"/>
          <p:cNvSpPr>
            <a:spLocks noGrp="1"/>
          </p:cNvSpPr>
          <p:nvPr>
            <p:ph idx="1"/>
          </p:nvPr>
        </p:nvSpPr>
        <p:spPr/>
        <p:txBody>
          <a:bodyPr>
            <a:normAutofit lnSpcReduction="10000"/>
          </a:bodyPr>
          <a:lstStyle/>
          <a:p>
            <a:r>
              <a:t>Security </a:t>
            </a:r>
            <a:r>
              <a:rPr/>
              <a:t>Features</a:t>
            </a:r>
            <a:r>
              <a:rPr smtClean="0"/>
              <a:t>:</a:t>
            </a:r>
            <a:endParaRPr/>
          </a:p>
          <a:p>
            <a:pPr lvl="1"/>
            <a:r>
              <a:rPr smtClean="0"/>
              <a:t>OAuth </a:t>
            </a:r>
            <a:r>
              <a:t>2.0 with JWT for authentication</a:t>
            </a:r>
          </a:p>
          <a:p>
            <a:pPr lvl="1"/>
            <a:r>
              <a:rPr smtClean="0"/>
              <a:t>Role-Based </a:t>
            </a:r>
            <a:r>
              <a:t>Access Control (RBAC) for user permissions</a:t>
            </a:r>
          </a:p>
          <a:p>
            <a:pPr lvl="1"/>
            <a:r>
              <a:rPr smtClean="0"/>
              <a:t>Data </a:t>
            </a:r>
            <a:r>
              <a:t>Encryption using AES-256 for sensitive information</a:t>
            </a:r>
          </a:p>
          <a:p>
            <a:endParaRPr/>
          </a:p>
          <a:p>
            <a:r>
              <a:t>Scalability </a:t>
            </a:r>
            <a:r>
              <a:rPr/>
              <a:t>Considerations</a:t>
            </a:r>
            <a:r>
              <a:rPr smtClean="0"/>
              <a:t>:</a:t>
            </a:r>
            <a:endParaRPr/>
          </a:p>
          <a:p>
            <a:pPr lvl="1"/>
            <a:r>
              <a:rPr smtClean="0"/>
              <a:t>Cloud-based </a:t>
            </a:r>
            <a:r>
              <a:t>infrastructure for scaling</a:t>
            </a:r>
          </a:p>
          <a:p>
            <a:pPr lvl="1"/>
            <a:r>
              <a:rPr smtClean="0"/>
              <a:t>Autoscaling </a:t>
            </a:r>
            <a:r>
              <a:t>using Kubernetes and Docker containers</a:t>
            </a:r>
          </a:p>
          <a:p>
            <a:pPr lvl="1"/>
            <a:r>
              <a:rPr smtClean="0"/>
              <a:t>Load </a:t>
            </a:r>
            <a:r>
              <a:t>balancing using AWS ELB or NGINX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This ERP system is designed to streamline operations across departments with mobile and web support, providing a scalable, secure, and efficient solution for managing business processes like inventory control, scheduling, and financial management.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Software Development </a:t>
            </a:r>
            <a:r>
              <a:rPr/>
              <a:t>Specification </a:t>
            </a:r>
            <a:r>
              <a:rPr smtClean="0"/>
              <a:t>(</a:t>
            </a:r>
            <a:r>
              <a:rPr lang="en-US" dirty="0" smtClean="0"/>
              <a:t>DNS </a:t>
            </a:r>
            <a:r>
              <a:rPr smtClean="0"/>
              <a:t>SDS</a:t>
            </a:r>
            <a:r>
              <a:t>)</a:t>
            </a:r>
          </a:p>
        </p:txBody>
      </p:sp>
      <p:sp>
        <p:nvSpPr>
          <p:cNvPr id="3" name="Subtitle 2"/>
          <p:cNvSpPr>
            <a:spLocks noGrp="1"/>
          </p:cNvSpPr>
          <p:nvPr>
            <p:ph type="subTitle" idx="1"/>
          </p:nvPr>
        </p:nvSpPr>
        <p:spPr/>
        <p:txBody>
          <a:bodyPr/>
          <a:lstStyle/>
          <a:p>
            <a:r>
              <a:t>Deep Neural Solar's Microinverter Project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Confidentiality</a:t>
            </a:r>
          </a:p>
        </p:txBody>
      </p:sp>
      <p:sp>
        <p:nvSpPr>
          <p:cNvPr id="3" name="Content Placeholder 2"/>
          <p:cNvSpPr>
            <a:spLocks noGrp="1"/>
          </p:cNvSpPr>
          <p:nvPr>
            <p:ph idx="1"/>
          </p:nvPr>
        </p:nvSpPr>
        <p:spPr/>
        <p:txBody>
          <a:bodyPr>
            <a:normAutofit/>
          </a:bodyPr>
          <a:lstStyle/>
          <a:p>
            <a:pPr algn="just">
              <a:buNone/>
            </a:pPr>
            <a:r>
              <a:rPr sz="2800">
                <a:latin typeface="Arial" pitchFamily="34" charset="0"/>
                <a:cs typeface="Arial" pitchFamily="34" charset="0"/>
              </a:rPr>
              <a:t>This document contains proprietary </a:t>
            </a:r>
            <a:r>
              <a:rPr lang="en-US" sz="2800" dirty="0" smtClean="0">
                <a:latin typeface="Arial" pitchFamily="34" charset="0"/>
                <a:cs typeface="Arial" pitchFamily="34" charset="0"/>
              </a:rPr>
              <a:t>&amp; </a:t>
            </a:r>
            <a:r>
              <a:rPr sz="2800" smtClean="0">
                <a:latin typeface="Arial" pitchFamily="34" charset="0"/>
                <a:cs typeface="Arial" pitchFamily="34" charset="0"/>
              </a:rPr>
              <a:t>confidential </a:t>
            </a:r>
            <a:r>
              <a:rPr sz="2800">
                <a:latin typeface="Arial" pitchFamily="34" charset="0"/>
                <a:cs typeface="Arial" pitchFamily="34" charset="0"/>
              </a:rPr>
              <a:t>information regarding the software design specification and revision control processes of Deep Neural Solar Inc. All information within this document is strictly confidential. Unauthorized disclosure, duplication, or distribution may result in legal action. By accessing this document, you agree to adhere to the terms of confidentiality outlined herein.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DNS </a:t>
            </a:r>
            <a:r>
              <a:rPr smtClean="0"/>
              <a:t>specializes </a:t>
            </a:r>
            <a:r>
              <a:t>in solar installations, R&amp;D of solar inverters</a:t>
            </a:r>
            <a:r>
              <a:rPr/>
              <a:t>, </a:t>
            </a:r>
            <a:r>
              <a:rPr lang="en-US" dirty="0" smtClean="0"/>
              <a:t>&amp;</a:t>
            </a:r>
            <a:r>
              <a:rPr smtClean="0"/>
              <a:t> </a:t>
            </a:r>
            <a:r>
              <a:t>AI-based power management systems</a:t>
            </a:r>
            <a:r>
              <a:rPr/>
              <a:t>. </a:t>
            </a:r>
            <a:endParaRPr lang="en-US" dirty="0" smtClean="0"/>
          </a:p>
          <a:p>
            <a:r>
              <a:rPr smtClean="0"/>
              <a:t>Our </a:t>
            </a:r>
            <a:r>
              <a:t>goal is to bring </a:t>
            </a:r>
            <a:r>
              <a:rPr/>
              <a:t>innovative </a:t>
            </a:r>
            <a:r>
              <a:rPr lang="en-US" dirty="0" smtClean="0"/>
              <a:t>&amp; </a:t>
            </a:r>
            <a:r>
              <a:rPr smtClean="0"/>
              <a:t>efficient </a:t>
            </a:r>
            <a:r>
              <a:t>solar energy solutions to </a:t>
            </a:r>
            <a:r>
              <a:rPr/>
              <a:t>homes </a:t>
            </a:r>
            <a:r>
              <a:rPr lang="en-US" dirty="0" smtClean="0"/>
              <a:t>&amp; </a:t>
            </a:r>
            <a:r>
              <a:rPr smtClean="0"/>
              <a:t>businesses </a:t>
            </a:r>
            <a:r>
              <a:t>across </a:t>
            </a:r>
            <a:r>
              <a:rPr/>
              <a:t>Canada</a:t>
            </a:r>
            <a:r>
              <a:rPr smtClean="0"/>
              <a:t>.</a:t>
            </a:r>
            <a:endParaRPr lang="en-US" dirty="0" smtClean="0"/>
          </a:p>
          <a:p>
            <a:endParaRPr lang="en-US" dirty="0" smtClean="0"/>
          </a:p>
          <a:p>
            <a:pPr lvl="1"/>
            <a:r>
              <a:rPr lang="en-US" sz="1200" dirty="0" smtClean="0">
                <a:hlinkClick r:id="rId2"/>
              </a:rPr>
              <a:t>https://ca.linkedin.com/in/d-power-solutions-inc</a:t>
            </a:r>
            <a:endParaRPr lang="en-US" sz="1200" dirty="0" smtClean="0"/>
          </a:p>
          <a:p>
            <a:pPr lvl="1"/>
            <a:r>
              <a:rPr lang="en-US" sz="1200" dirty="0" smtClean="0">
                <a:hlinkClick r:id="rId3"/>
              </a:rPr>
              <a:t>https://www.instagram.com/d_powersolutions/</a:t>
            </a:r>
            <a:endParaRPr lang="en-US" sz="1200" dirty="0" smtClean="0"/>
          </a:p>
          <a:p>
            <a:pPr lvl="1"/>
            <a:r>
              <a:rPr lang="en-US" sz="1200" dirty="0" smtClean="0">
                <a:hlinkClick r:id="rId4"/>
              </a:rPr>
              <a:t>https://homestars.com/companies/2971507-d-power-solutions-inc</a:t>
            </a:r>
            <a:endParaRPr lang="en-US" sz="1200" dirty="0" smtClean="0"/>
          </a:p>
          <a:p>
            <a:endParaRPr/>
          </a:p>
        </p:txBody>
      </p:sp>
      <p:sp>
        <p:nvSpPr>
          <p:cNvPr id="2" name="Title 1"/>
          <p:cNvSpPr>
            <a:spLocks noGrp="1"/>
          </p:cNvSpPr>
          <p:nvPr>
            <p:ph type="title"/>
          </p:nvPr>
        </p:nvSpPr>
        <p:spPr/>
        <p:txBody>
          <a:bodyPr/>
          <a:lstStyle/>
          <a:p>
            <a:r>
              <a:t>Company Overview</a:t>
            </a:r>
          </a:p>
        </p:txBody>
      </p:sp>
      <p:pic>
        <p:nvPicPr>
          <p:cNvPr id="5" name="Picture 4" descr="DPS_Logo2.png"/>
          <p:cNvPicPr>
            <a:picLocks noChangeAspect="1"/>
          </p:cNvPicPr>
          <p:nvPr/>
        </p:nvPicPr>
        <p:blipFill>
          <a:blip r:embed="rId5"/>
          <a:stretch>
            <a:fillRect/>
          </a:stretch>
        </p:blipFill>
        <p:spPr>
          <a:xfrm>
            <a:off x="6108700" y="0"/>
            <a:ext cx="2857500" cy="12668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Overview</a:t>
            </a:r>
          </a:p>
        </p:txBody>
      </p:sp>
      <p:sp>
        <p:nvSpPr>
          <p:cNvPr id="3" name="Content Placeholder 2"/>
          <p:cNvSpPr>
            <a:spLocks noGrp="1"/>
          </p:cNvSpPr>
          <p:nvPr>
            <p:ph idx="1"/>
          </p:nvPr>
        </p:nvSpPr>
        <p:spPr/>
        <p:txBody>
          <a:bodyPr/>
          <a:lstStyle/>
          <a:p>
            <a:r>
              <a:t>Deep Neural Solar’s microinverter is designed to integrate with home automation systems using agents-based neural networks</a:t>
            </a:r>
            <a:r>
              <a:rPr/>
              <a:t>. </a:t>
            </a:r>
            <a:endParaRPr lang="en-US" dirty="0" smtClean="0"/>
          </a:p>
          <a:p>
            <a:r>
              <a:rPr smtClean="0"/>
              <a:t>It </a:t>
            </a:r>
            <a:r>
              <a:t>will perform decentralized tasks such as bitcoin mining during idle cycles</a:t>
            </a:r>
            <a:r>
              <a:rPr/>
              <a:t>. </a:t>
            </a:r>
            <a:endParaRPr lang="en-US" dirty="0" smtClean="0"/>
          </a:p>
          <a:p>
            <a:r>
              <a:rPr smtClean="0"/>
              <a:t>This </a:t>
            </a:r>
            <a:r>
              <a:t>specification outlines the system's software architecture, features, and scalability through IoT integration.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Goals and Objectives</a:t>
            </a:r>
          </a:p>
        </p:txBody>
      </p:sp>
      <p:sp>
        <p:nvSpPr>
          <p:cNvPr id="3" name="Content Placeholder 2"/>
          <p:cNvSpPr>
            <a:spLocks noGrp="1"/>
          </p:cNvSpPr>
          <p:nvPr>
            <p:ph idx="1"/>
          </p:nvPr>
        </p:nvSpPr>
        <p:spPr/>
        <p:txBody>
          <a:bodyPr>
            <a:normAutofit fontScale="92500" lnSpcReduction="10000"/>
          </a:bodyPr>
          <a:lstStyle/>
          <a:p>
            <a:r>
              <a:rPr smtClean="0"/>
              <a:t>Implement </a:t>
            </a:r>
            <a:r>
              <a:t>agents-based neural network system for home automation.</a:t>
            </a:r>
          </a:p>
          <a:p>
            <a:r>
              <a:rPr smtClean="0"/>
              <a:t>Use </a:t>
            </a:r>
            <a:r>
              <a:t>IoT to manage real-time actions without complex algorithms.</a:t>
            </a:r>
          </a:p>
          <a:p>
            <a:r>
              <a:rPr smtClean="0"/>
              <a:t>Utilize </a:t>
            </a:r>
            <a:r>
              <a:t>idle computational cycles for bitcoin mining.</a:t>
            </a:r>
          </a:p>
          <a:p>
            <a:r>
              <a:rPr smtClean="0"/>
              <a:t>Integrate </a:t>
            </a:r>
            <a:r>
              <a:t>anti-islanding power generation safety mechanisms.</a:t>
            </a:r>
          </a:p>
          <a:p>
            <a:r>
              <a:rPr smtClean="0"/>
              <a:t>Facilitate </a:t>
            </a:r>
            <a:r>
              <a:t>communication using PowerLine technology.</a:t>
            </a:r>
          </a:p>
          <a:p>
            <a:r>
              <a:rPr smtClean="0"/>
              <a:t>Incorporate </a:t>
            </a:r>
            <a:r>
              <a:t>fintech solutions for secure financial transactions.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System Architecture - </a:t>
            </a:r>
            <a:r>
              <a:rPr/>
              <a:t>Hardware </a:t>
            </a:r>
            <a:r>
              <a:rPr smtClean="0"/>
              <a:t>Components</a:t>
            </a:r>
            <a:r>
              <a:rPr lang="en-US" dirty="0" smtClean="0"/>
              <a:t> (MVP)</a:t>
            </a:r>
            <a:endParaRPr/>
          </a:p>
        </p:txBody>
      </p:sp>
      <p:sp>
        <p:nvSpPr>
          <p:cNvPr id="3" name="Content Placeholder 2"/>
          <p:cNvSpPr>
            <a:spLocks noGrp="1"/>
          </p:cNvSpPr>
          <p:nvPr>
            <p:ph idx="1"/>
          </p:nvPr>
        </p:nvSpPr>
        <p:spPr/>
        <p:txBody>
          <a:bodyPr/>
          <a:lstStyle/>
          <a:p>
            <a:r>
              <a:rPr b="1" smtClean="0"/>
              <a:t>Microinverter</a:t>
            </a:r>
            <a:r>
              <a:t>: Main processing unit managing solar energy with limited computational capabilities.</a:t>
            </a:r>
          </a:p>
          <a:p>
            <a:r>
              <a:rPr b="1" smtClean="0"/>
              <a:t>Pi </a:t>
            </a:r>
            <a:r>
              <a:rPr b="1"/>
              <a:t>Zero with OpenAI</a:t>
            </a:r>
            <a:r>
              <a:t>: Lightweight platform running agents and neural networks.</a:t>
            </a:r>
          </a:p>
          <a:p>
            <a:r>
              <a:rPr b="1" smtClean="0"/>
              <a:t>Distributed </a:t>
            </a:r>
            <a:r>
              <a:rPr b="1"/>
              <a:t>Terminal Unit (DTU): </a:t>
            </a:r>
            <a:r>
              <a:t>Offloads complex tasks and manages communication between microinverters.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System Architecture - Communication Protocols</a:t>
            </a:r>
          </a:p>
        </p:txBody>
      </p:sp>
      <p:sp>
        <p:nvSpPr>
          <p:cNvPr id="3" name="Content Placeholder 2"/>
          <p:cNvSpPr>
            <a:spLocks noGrp="1"/>
          </p:cNvSpPr>
          <p:nvPr>
            <p:ph idx="1"/>
          </p:nvPr>
        </p:nvSpPr>
        <p:spPr/>
        <p:txBody>
          <a:bodyPr/>
          <a:lstStyle/>
          <a:p>
            <a:r>
              <a:t>• PowerLine Communication (PLC): Enables data transfer via electrical wiring.</a:t>
            </a:r>
          </a:p>
          <a:p>
            <a:r>
              <a:t>• IoT Protocols: MQTT or HTTP/REST for communication with home automation </a:t>
            </a:r>
            <a:r>
              <a:rPr/>
              <a:t>systems</a:t>
            </a:r>
            <a:r>
              <a:rPr smtClean="0"/>
              <a:t>.</a:t>
            </a:r>
            <a:endParaRPr/>
          </a:p>
        </p:txBody>
      </p:sp>
      <p:pic>
        <p:nvPicPr>
          <p:cNvPr id="9218" name="Picture 2" descr="TIDA-010933 1.6kW, bidirectional micro inverter based on GaN reference design angled design image"/>
          <p:cNvPicPr>
            <a:picLocks noChangeAspect="1" noChangeArrowheads="1"/>
          </p:cNvPicPr>
          <p:nvPr/>
        </p:nvPicPr>
        <p:blipFill>
          <a:blip r:embed="rId2"/>
          <a:srcRect/>
          <a:stretch>
            <a:fillRect/>
          </a:stretch>
        </p:blipFill>
        <p:spPr bwMode="auto">
          <a:xfrm>
            <a:off x="-14068" y="3907301"/>
            <a:ext cx="3916289" cy="2202913"/>
          </a:xfrm>
          <a:prstGeom prst="rect">
            <a:avLst/>
          </a:prstGeom>
          <a:noFill/>
        </p:spPr>
      </p:pic>
      <p:pic>
        <p:nvPicPr>
          <p:cNvPr id="9220" name="Picture 4" descr="TIDA-010933 1.6kW, bidirectional micro inverter based on GaN reference design top design image"/>
          <p:cNvPicPr>
            <a:picLocks noChangeAspect="1" noChangeArrowheads="1"/>
          </p:cNvPicPr>
          <p:nvPr/>
        </p:nvPicPr>
        <p:blipFill>
          <a:blip r:embed="rId3"/>
          <a:srcRect/>
          <a:stretch>
            <a:fillRect/>
          </a:stretch>
        </p:blipFill>
        <p:spPr bwMode="auto">
          <a:xfrm>
            <a:off x="2819009" y="4044405"/>
            <a:ext cx="4179693" cy="2351078"/>
          </a:xfrm>
          <a:prstGeom prst="rect">
            <a:avLst/>
          </a:prstGeom>
          <a:noFill/>
        </p:spPr>
      </p:pic>
      <p:pic>
        <p:nvPicPr>
          <p:cNvPr id="9222" name="Picture 6" descr="TIDA-010933 1.6kW, bidirectional micro inverter based on GaN reference design  design image"/>
          <p:cNvPicPr>
            <a:picLocks noChangeAspect="1" noChangeArrowheads="1"/>
          </p:cNvPicPr>
          <p:nvPr/>
        </p:nvPicPr>
        <p:blipFill>
          <a:blip r:embed="rId4"/>
          <a:srcRect/>
          <a:stretch>
            <a:fillRect/>
          </a:stretch>
        </p:blipFill>
        <p:spPr bwMode="auto">
          <a:xfrm>
            <a:off x="5409857" y="4086609"/>
            <a:ext cx="4179693" cy="235107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Software Components</a:t>
            </a:r>
          </a:p>
        </p:txBody>
      </p:sp>
      <p:sp>
        <p:nvSpPr>
          <p:cNvPr id="3" name="Content Placeholder 2"/>
          <p:cNvSpPr>
            <a:spLocks noGrp="1"/>
          </p:cNvSpPr>
          <p:nvPr>
            <p:ph idx="1"/>
          </p:nvPr>
        </p:nvSpPr>
        <p:spPr/>
        <p:txBody>
          <a:bodyPr>
            <a:normAutofit lnSpcReduction="10000"/>
          </a:bodyPr>
          <a:lstStyle/>
          <a:p>
            <a:r>
              <a:t>1. Agent-Based Neural Network for home automation, solar power management, and bitcoin mining.</a:t>
            </a:r>
          </a:p>
          <a:p>
            <a:r>
              <a:t>2. OpenAI Agent Management for learning and adapting to energy patterns.</a:t>
            </a:r>
          </a:p>
          <a:p>
            <a:r>
              <a:t>3. Anti-Islanding Protection for safe grid disconnection.</a:t>
            </a:r>
          </a:p>
          <a:p>
            <a:r>
              <a:t>4. Fintech Integration for energy trading and mining payments via blockchain.</a:t>
            </a:r>
          </a:p>
          <a:p>
            <a:r>
              <a:t>5. Bitcoin Mining during idle time for profit generation.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 Flow</a:t>
            </a:r>
          </a:p>
        </p:txBody>
      </p:sp>
      <p:sp>
        <p:nvSpPr>
          <p:cNvPr id="3" name="Content Placeholder 2"/>
          <p:cNvSpPr>
            <a:spLocks noGrp="1"/>
          </p:cNvSpPr>
          <p:nvPr>
            <p:ph idx="1"/>
          </p:nvPr>
        </p:nvSpPr>
        <p:spPr/>
        <p:txBody>
          <a:bodyPr/>
          <a:lstStyle/>
          <a:p>
            <a:r>
              <a:rPr b="1"/>
              <a:t>1. Task Assignment</a:t>
            </a:r>
            <a:r>
              <a:t>: DTU assigns tasks to microinverters based on available resources.</a:t>
            </a:r>
          </a:p>
          <a:p>
            <a:r>
              <a:rPr b="1"/>
              <a:t>2. Execution</a:t>
            </a:r>
            <a:r>
              <a:t>: Microinverters execute tasks and report results to the DTU.</a:t>
            </a:r>
          </a:p>
          <a:p>
            <a:r>
              <a:rPr b="1"/>
              <a:t>3. Feedback Loop</a:t>
            </a:r>
            <a:r>
              <a:t>: System optimization through task result analysis.</a:t>
            </a:r>
          </a:p>
          <a:p>
            <a:r>
              <a:rPr b="1"/>
              <a:t>4. Blockchain Transactions</a:t>
            </a:r>
            <a:r>
              <a:t>: Track energy generation and mining activities.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IoT Integration &amp; Key Features</a:t>
            </a:r>
          </a:p>
        </p:txBody>
      </p:sp>
      <p:sp>
        <p:nvSpPr>
          <p:cNvPr id="3" name="Content Placeholder 2"/>
          <p:cNvSpPr>
            <a:spLocks noGrp="1"/>
          </p:cNvSpPr>
          <p:nvPr>
            <p:ph idx="1"/>
          </p:nvPr>
        </p:nvSpPr>
        <p:spPr>
          <a:xfrm>
            <a:off x="457200" y="1417638"/>
            <a:ext cx="8229600" cy="4525963"/>
          </a:xfrm>
        </p:spPr>
        <p:txBody>
          <a:bodyPr>
            <a:normAutofit/>
          </a:bodyPr>
          <a:lstStyle/>
          <a:p>
            <a:r>
              <a:rPr smtClean="0"/>
              <a:t>IoT </a:t>
            </a:r>
            <a:r>
              <a:t>Integration: Seamless integration with home </a:t>
            </a:r>
            <a:r>
              <a:rPr/>
              <a:t>automation </a:t>
            </a:r>
            <a:r>
              <a:rPr smtClean="0"/>
              <a:t>platforms</a:t>
            </a:r>
            <a:r>
              <a:rPr lang="en-US" dirty="0" smtClean="0"/>
              <a:t>:</a:t>
            </a:r>
            <a:r>
              <a:rPr smtClean="0"/>
              <a:t> (Google </a:t>
            </a:r>
            <a:r>
              <a:t>Home, Alexa, etc.).</a:t>
            </a:r>
          </a:p>
          <a:p>
            <a:r>
              <a:rPr smtClean="0"/>
              <a:t>Key </a:t>
            </a:r>
            <a:r>
              <a:t>Features:</a:t>
            </a:r>
          </a:p>
          <a:p>
            <a:pPr lvl="1"/>
            <a:r>
              <a:rPr smtClean="0"/>
              <a:t>Agent-based </a:t>
            </a:r>
            <a:r>
              <a:t>neural networks for task execution.</a:t>
            </a:r>
          </a:p>
          <a:p>
            <a:pPr lvl="1"/>
            <a:r>
              <a:rPr smtClean="0"/>
              <a:t>Bitcoin </a:t>
            </a:r>
            <a:r>
              <a:t>mining during idle time.</a:t>
            </a:r>
          </a:p>
          <a:p>
            <a:pPr lvl="1"/>
            <a:r>
              <a:rPr smtClean="0"/>
              <a:t>PowerLine </a:t>
            </a:r>
            <a:r>
              <a:t>communication for minimal additional cabling.</a:t>
            </a:r>
          </a:p>
          <a:p>
            <a:pPr lvl="1"/>
            <a:r>
              <a:rPr smtClean="0"/>
              <a:t>Blockchain </a:t>
            </a:r>
            <a:r>
              <a:t>integration for secure transactions.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Technical Requirements</a:t>
            </a:r>
          </a:p>
        </p:txBody>
      </p:sp>
      <p:sp>
        <p:nvSpPr>
          <p:cNvPr id="3" name="Content Placeholder 2"/>
          <p:cNvSpPr>
            <a:spLocks noGrp="1"/>
          </p:cNvSpPr>
          <p:nvPr>
            <p:ph idx="1"/>
          </p:nvPr>
        </p:nvSpPr>
        <p:spPr/>
        <p:txBody>
          <a:bodyPr/>
          <a:lstStyle/>
          <a:p>
            <a:r>
              <a:rPr b="1" smtClean="0"/>
              <a:t>Programming </a:t>
            </a:r>
            <a:r>
              <a:rPr b="1"/>
              <a:t>Languages</a:t>
            </a:r>
            <a:r>
              <a:t>: Python, C/C++, </a:t>
            </a:r>
            <a:r>
              <a:rPr b="1"/>
              <a:t>Go</a:t>
            </a:r>
            <a:r>
              <a:t>, Node.js.</a:t>
            </a:r>
          </a:p>
          <a:p>
            <a:r>
              <a:rPr b="1" smtClean="0"/>
              <a:t>Operating </a:t>
            </a:r>
            <a:r>
              <a:rPr b="1"/>
              <a:t>Systems</a:t>
            </a:r>
            <a:r>
              <a:t>: Linux-based (Raspberry Pi Zero), Embedded OS for inverters.</a:t>
            </a:r>
          </a:p>
          <a:p>
            <a:r>
              <a:rPr b="1" smtClean="0"/>
              <a:t>Tools </a:t>
            </a:r>
            <a:r>
              <a:rPr b="1"/>
              <a:t>&amp; Libraries</a:t>
            </a:r>
            <a:r>
              <a:t>: OpenAI API, TensorFlow Lite, MQTT/HTTP, PowerLine modules.</a:t>
            </a:r>
          </a:p>
          <a:p>
            <a:r>
              <a:rPr b="1" smtClean="0"/>
              <a:t>Deployment</a:t>
            </a:r>
            <a:r>
              <a:t>: Docker containers for scalability, DTU manages updates.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lstStyle/>
          <a:p>
            <a:r>
              <a:t>This specification outlines a cutting-edge system for home automation and bitcoin mining using Deep Neural Solar’s microinverters. With AI-driven efficiency, IoT integration, and fintech innovations, the system provides secure, scalable, and profitable energy solutions for modern homes.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27200"/>
            <a:ext cx="8229600" cy="3714034"/>
          </a:xfrm>
        </p:spPr>
        <p:txBody>
          <a:bodyPr/>
          <a:lstStyle/>
          <a:p>
            <a:pPr>
              <a:buNone/>
            </a:pPr>
            <a:r>
              <a:rPr/>
              <a:t>• </a:t>
            </a:r>
            <a:r>
              <a:rPr smtClean="0"/>
              <a:t>Residential</a:t>
            </a:r>
            <a:r>
              <a:rPr lang="en-US" dirty="0" smtClean="0"/>
              <a:t>/</a:t>
            </a:r>
            <a:r>
              <a:rPr smtClean="0"/>
              <a:t>Commercial </a:t>
            </a:r>
            <a:r>
              <a:t>Solar Installations</a:t>
            </a:r>
          </a:p>
          <a:p>
            <a:pPr>
              <a:buNone/>
            </a:pPr>
            <a:r>
              <a:t>• Solar Inverter Design and Innovation</a:t>
            </a:r>
          </a:p>
          <a:p>
            <a:pPr>
              <a:buNone/>
            </a:pPr>
            <a:r>
              <a:t>• AI-based Energy Efficiency Solutions</a:t>
            </a:r>
          </a:p>
          <a:p>
            <a:pPr>
              <a:buNone/>
            </a:pPr>
            <a:r>
              <a:t>• Custom Solar </a:t>
            </a:r>
            <a:r>
              <a:rPr/>
              <a:t>Panel </a:t>
            </a:r>
            <a:r>
              <a:rPr smtClean="0"/>
              <a:t>Systems</a:t>
            </a:r>
            <a:r>
              <a:rPr lang="en-US" dirty="0" smtClean="0"/>
              <a:t> Design</a:t>
            </a:r>
            <a:endParaRPr/>
          </a:p>
          <a:p>
            <a:pPr>
              <a:buNone/>
            </a:pPr>
            <a:r>
              <a:t>• </a:t>
            </a:r>
            <a:r>
              <a:rPr/>
              <a:t>Solar </a:t>
            </a:r>
            <a:r>
              <a:rPr smtClean="0"/>
              <a:t>Maintenance</a:t>
            </a:r>
            <a:r>
              <a:rPr lang="en-US" dirty="0" smtClean="0"/>
              <a:t>, </a:t>
            </a:r>
            <a:r>
              <a:rPr smtClean="0"/>
              <a:t>Support</a:t>
            </a:r>
            <a:r>
              <a:rPr lang="en-US" dirty="0" smtClean="0"/>
              <a:t> &amp; Provisioning</a:t>
            </a:r>
            <a:endParaRPr/>
          </a:p>
        </p:txBody>
      </p:sp>
      <p:sp>
        <p:nvSpPr>
          <p:cNvPr id="2" name="Title 1"/>
          <p:cNvSpPr>
            <a:spLocks noGrp="1"/>
          </p:cNvSpPr>
          <p:nvPr>
            <p:ph type="title"/>
          </p:nvPr>
        </p:nvSpPr>
        <p:spPr/>
        <p:txBody>
          <a:bodyPr/>
          <a:lstStyle/>
          <a:p>
            <a:r>
              <a:t>Our Services</a:t>
            </a:r>
          </a:p>
        </p:txBody>
      </p:sp>
      <p:pic>
        <p:nvPicPr>
          <p:cNvPr id="4" name="Picture 3" descr="DPS_Logo2.png"/>
          <p:cNvPicPr>
            <a:picLocks noChangeAspect="1"/>
          </p:cNvPicPr>
          <p:nvPr/>
        </p:nvPicPr>
        <p:blipFill>
          <a:blip r:embed="rId2"/>
          <a:stretch>
            <a:fillRect/>
          </a:stretch>
        </p:blipFill>
        <p:spPr>
          <a:xfrm>
            <a:off x="6000750" y="150813"/>
            <a:ext cx="2857500" cy="1266825"/>
          </a:xfrm>
          <a:prstGeom prst="rect">
            <a:avLst/>
          </a:prstGeom>
        </p:spPr>
      </p:pic>
      <p:pic>
        <p:nvPicPr>
          <p:cNvPr id="9217" name="Picture 1"/>
          <p:cNvPicPr>
            <a:picLocks noChangeAspect="1" noChangeArrowheads="1"/>
          </p:cNvPicPr>
          <p:nvPr/>
        </p:nvPicPr>
        <p:blipFill>
          <a:blip r:embed="rId3"/>
          <a:srcRect/>
          <a:stretch>
            <a:fillRect/>
          </a:stretch>
        </p:blipFill>
        <p:spPr bwMode="auto">
          <a:xfrm>
            <a:off x="4997109" y="4197287"/>
            <a:ext cx="2579970" cy="1934978"/>
          </a:xfrm>
          <a:prstGeom prst="rect">
            <a:avLst/>
          </a:prstGeom>
          <a:noFill/>
          <a:ln w="9525">
            <a:noFill/>
            <a:miter lim="800000"/>
            <a:headEnd/>
            <a:tailEnd/>
          </a:ln>
          <a:effectLst/>
        </p:spPr>
      </p:pic>
      <p:pic>
        <p:nvPicPr>
          <p:cNvPr id="6" name="Picture 5" descr="backgroundimage.jpg"/>
          <p:cNvPicPr>
            <a:picLocks noChangeAspect="1"/>
          </p:cNvPicPr>
          <p:nvPr/>
        </p:nvPicPr>
        <p:blipFill>
          <a:blip r:embed="rId4"/>
          <a:stretch>
            <a:fillRect/>
          </a:stretch>
        </p:blipFill>
        <p:spPr>
          <a:xfrm>
            <a:off x="1709668" y="4197286"/>
            <a:ext cx="2580979" cy="193497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b="1" dirty="0" smtClean="0">
                <a:solidFill>
                  <a:srgbClr val="92D050"/>
                </a:solidFill>
              </a:rPr>
              <a:t>"Revolutionizing Energy Solutions Through Innovation in AI and Solar Technologies“</a:t>
            </a:r>
          </a:p>
          <a:p>
            <a:endParaRPr lang="en-US" dirty="0" smtClean="0"/>
          </a:p>
          <a:p>
            <a:pPr algn="just">
              <a:buNone/>
            </a:pPr>
            <a:r>
              <a:rPr lang="en-US" dirty="0" smtClean="0"/>
              <a:t>	At </a:t>
            </a:r>
            <a:r>
              <a:rPr lang="en-US" b="1" dirty="0" smtClean="0"/>
              <a:t>Deep Neural Solar.</a:t>
            </a:r>
            <a:r>
              <a:rPr lang="en-US" dirty="0" smtClean="0"/>
              <a:t>, our vision is to lead the global transition to sustainable energy by integrating advanced solar technologies with cutting-edge artificial intelligence. We aim to empower businesses and homeowners with intelligent, efficient, and renewable energy solutions, creating a smarter, cleaner, and more sustainable world. Through constant innovation, we envision a future where solar energy and AI-driven insights drive optimal energy use and environmental stewardship.</a:t>
            </a:r>
          </a:p>
          <a:p>
            <a:endParaRPr lang="en-US" dirty="0"/>
          </a:p>
        </p:txBody>
      </p:sp>
      <p:sp>
        <p:nvSpPr>
          <p:cNvPr id="2" name="Title 1"/>
          <p:cNvSpPr>
            <a:spLocks noGrp="1"/>
          </p:cNvSpPr>
          <p:nvPr>
            <p:ph type="title"/>
          </p:nvPr>
        </p:nvSpPr>
        <p:spPr/>
        <p:txBody>
          <a:bodyPr/>
          <a:lstStyle/>
          <a:p>
            <a:r>
              <a:rPr lang="en-US" dirty="0" smtClean="0"/>
              <a:t>Vision Statement</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055077"/>
            <a:ext cx="9143999" cy="5627077"/>
          </a:xfrm>
        </p:spPr>
        <p:txBody>
          <a:bodyPr>
            <a:normAutofit fontScale="77500" lnSpcReduction="20000"/>
          </a:bodyPr>
          <a:lstStyle/>
          <a:p>
            <a:pPr>
              <a:buNone/>
            </a:pPr>
            <a:r>
              <a:rPr lang="en-US" b="1" dirty="0" smtClean="0">
                <a:solidFill>
                  <a:srgbClr val="92D050"/>
                </a:solidFill>
              </a:rPr>
              <a:t>"To Deliver Intelligent Solar Solutions that Optimize Energy Efficiency through AI Innovation“</a:t>
            </a:r>
          </a:p>
          <a:p>
            <a:endParaRPr lang="en-US" dirty="0" smtClean="0"/>
          </a:p>
          <a:p>
            <a:pPr>
              <a:buNone/>
            </a:pPr>
            <a:r>
              <a:rPr lang="en-US" dirty="0" smtClean="0"/>
              <a:t>At </a:t>
            </a:r>
            <a:r>
              <a:rPr lang="en-US" b="1" dirty="0" smtClean="0"/>
              <a:t>Deep Neural Solar.</a:t>
            </a:r>
            <a:r>
              <a:rPr lang="en-US" dirty="0" smtClean="0"/>
              <a:t>, our mission is to design &amp;deliver solar energy products and services that combine the power of artificial intelligence with renewable energy systems. </a:t>
            </a:r>
          </a:p>
          <a:p>
            <a:pPr>
              <a:buNone/>
            </a:pPr>
            <a:r>
              <a:rPr lang="en-US" dirty="0" smtClean="0"/>
              <a:t>We are committed to:</a:t>
            </a:r>
          </a:p>
          <a:p>
            <a:r>
              <a:rPr lang="en-US" dirty="0" smtClean="0"/>
              <a:t>Providing innovative, high-quality solar solutions that harness AI for predictive maintenance, energy optimization, and cost savings.</a:t>
            </a:r>
          </a:p>
          <a:p>
            <a:r>
              <a:rPr lang="en-US" dirty="0" smtClean="0"/>
              <a:t>Educating and empowering customers to adopt smart energy practices, contributing to a sustainable future.</a:t>
            </a:r>
          </a:p>
          <a:p>
            <a:r>
              <a:rPr lang="en-US" dirty="0" smtClean="0"/>
              <a:t>Continuously improving our technology to make solar energy more accessible, reliable, and efficient for every user, from individual households to large commercial enterprises.</a:t>
            </a:r>
          </a:p>
          <a:p>
            <a:pPr>
              <a:buNone/>
            </a:pPr>
            <a:endParaRPr lang="en-US" dirty="0" smtClean="0"/>
          </a:p>
          <a:p>
            <a:pPr algn="just">
              <a:buNone/>
            </a:pPr>
            <a:r>
              <a:rPr lang="en-US" dirty="0" smtClean="0"/>
              <a:t>	Together, we aim to transform the energy landscape by making solar energy smarter and more sustainable, ensuring a positive impact on both our customers and the environment.</a:t>
            </a:r>
            <a:endParaRPr lang="en-US" dirty="0"/>
          </a:p>
        </p:txBody>
      </p:sp>
      <p:sp>
        <p:nvSpPr>
          <p:cNvPr id="2" name="Title 1"/>
          <p:cNvSpPr>
            <a:spLocks noGrp="1"/>
          </p:cNvSpPr>
          <p:nvPr>
            <p:ph type="title"/>
          </p:nvPr>
        </p:nvSpPr>
        <p:spPr>
          <a:xfrm>
            <a:off x="457200" y="274638"/>
            <a:ext cx="8229600" cy="611627"/>
          </a:xfrm>
        </p:spPr>
        <p:txBody>
          <a:bodyPr>
            <a:normAutofit fontScale="90000"/>
          </a:bodyPr>
          <a:lstStyle/>
          <a:p>
            <a:r>
              <a:rPr lang="en-US" dirty="0" smtClean="0"/>
              <a:t>Mission Statement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5" y="2681655"/>
            <a:ext cx="8647235" cy="2363372"/>
          </a:xfrm>
        </p:spPr>
        <p:txBody>
          <a:bodyPr/>
          <a:lstStyle/>
          <a:p>
            <a:pPr>
              <a:buNone/>
            </a:pPr>
            <a:r>
              <a:t>• Solar Energy </a:t>
            </a:r>
            <a:r>
              <a:rPr/>
              <a:t>Management </a:t>
            </a:r>
            <a:r>
              <a:rPr lang="en-US" dirty="0" smtClean="0"/>
              <a:t>w/ </a:t>
            </a:r>
            <a:r>
              <a:rPr smtClean="0"/>
              <a:t>AI</a:t>
            </a:r>
            <a:endParaRPr/>
          </a:p>
          <a:p>
            <a:pPr>
              <a:buNone/>
            </a:pPr>
            <a:r>
              <a:t>• Efficient Solar Inverter Design</a:t>
            </a:r>
          </a:p>
          <a:p>
            <a:pPr>
              <a:buNone/>
            </a:pPr>
            <a:r>
              <a:t>• Innovative Machine Learning Applications</a:t>
            </a:r>
          </a:p>
          <a:p>
            <a:pPr>
              <a:buNone/>
            </a:pPr>
            <a:r>
              <a:t>• Smart Power Solutions for Maximum Efficiency</a:t>
            </a:r>
          </a:p>
        </p:txBody>
      </p:sp>
      <p:sp>
        <p:nvSpPr>
          <p:cNvPr id="2" name="Title 1"/>
          <p:cNvSpPr>
            <a:spLocks noGrp="1"/>
          </p:cNvSpPr>
          <p:nvPr>
            <p:ph type="title"/>
          </p:nvPr>
        </p:nvSpPr>
        <p:spPr>
          <a:xfrm>
            <a:off x="457200" y="1538655"/>
            <a:ext cx="4761914" cy="1143000"/>
          </a:xfrm>
        </p:spPr>
        <p:txBody>
          <a:bodyPr/>
          <a:lstStyle/>
          <a:p>
            <a:r>
              <a:t>Key Technologies</a:t>
            </a:r>
          </a:p>
        </p:txBody>
      </p:sp>
      <p:pic>
        <p:nvPicPr>
          <p:cNvPr id="4" name="Picture 3" descr="DPS_Logo2.png"/>
          <p:cNvPicPr>
            <a:picLocks noChangeAspect="1"/>
          </p:cNvPicPr>
          <p:nvPr/>
        </p:nvPicPr>
        <p:blipFill>
          <a:blip r:embed="rId2"/>
          <a:stretch>
            <a:fillRect/>
          </a:stretch>
        </p:blipFill>
        <p:spPr>
          <a:xfrm>
            <a:off x="6000750" y="150813"/>
            <a:ext cx="2857500" cy="12668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18971"/>
            <a:ext cx="8229600" cy="2988320"/>
          </a:xfrm>
        </p:spPr>
        <p:txBody>
          <a:bodyPr/>
          <a:lstStyle/>
          <a:p>
            <a:pPr>
              <a:buNone/>
            </a:pPr>
            <a:r>
              <a:t>• Experienced in Solar and AI Technologies</a:t>
            </a:r>
          </a:p>
          <a:p>
            <a:pPr>
              <a:buNone/>
            </a:pPr>
            <a:r>
              <a:t>• Innovative Approach to Energy Management</a:t>
            </a:r>
          </a:p>
          <a:p>
            <a:pPr>
              <a:buNone/>
            </a:pPr>
            <a:r>
              <a:t>• Custom Solutions Tailored to Your Needs</a:t>
            </a:r>
          </a:p>
          <a:p>
            <a:pPr>
              <a:buNone/>
            </a:pPr>
            <a:r>
              <a:t>• Committed to Sustainable and Renewable Energy</a:t>
            </a:r>
          </a:p>
        </p:txBody>
      </p:sp>
      <p:sp>
        <p:nvSpPr>
          <p:cNvPr id="2" name="Title 1"/>
          <p:cNvSpPr>
            <a:spLocks noGrp="1"/>
          </p:cNvSpPr>
          <p:nvPr>
            <p:ph type="title"/>
          </p:nvPr>
        </p:nvSpPr>
        <p:spPr>
          <a:xfrm>
            <a:off x="457200" y="1484539"/>
            <a:ext cx="8229600" cy="1143000"/>
          </a:xfrm>
        </p:spPr>
        <p:txBody>
          <a:bodyPr/>
          <a:lstStyle/>
          <a:p>
            <a:r>
              <a:t>Why Choose Deep Neural Solar?</a:t>
            </a:r>
          </a:p>
        </p:txBody>
      </p:sp>
      <p:pic>
        <p:nvPicPr>
          <p:cNvPr id="4" name="Picture 3" descr="DPS_Logo2.png"/>
          <p:cNvPicPr>
            <a:picLocks noChangeAspect="1"/>
          </p:cNvPicPr>
          <p:nvPr/>
        </p:nvPicPr>
        <p:blipFill>
          <a:blip r:embed="rId2"/>
          <a:stretch>
            <a:fillRect/>
          </a:stretch>
        </p:blipFill>
        <p:spPr>
          <a:xfrm>
            <a:off x="6000750" y="217714"/>
            <a:ext cx="2857500" cy="12668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9"/>
            <a:ext cx="8229600" cy="1441676"/>
          </a:xfrm>
        </p:spPr>
        <p:txBody>
          <a:bodyPr/>
          <a:lstStyle/>
          <a:p>
            <a:r>
              <a:rPr lang="en-US" dirty="0" smtClean="0"/>
              <a:t>Warehouses Locations</a:t>
            </a:r>
          </a:p>
          <a:p>
            <a:pPr lvl="1"/>
            <a:r>
              <a:rPr lang="en-US" dirty="0" smtClean="0"/>
              <a:t>Headquarter: Unit 11, 2235 30</a:t>
            </a:r>
            <a:r>
              <a:rPr lang="en-US" baseline="30000" dirty="0" smtClean="0"/>
              <a:t>Th</a:t>
            </a:r>
            <a:r>
              <a:rPr lang="en-US" dirty="0" smtClean="0"/>
              <a:t> Ave NE, Calgary</a:t>
            </a:r>
          </a:p>
          <a:p>
            <a:pPr lvl="1"/>
            <a:r>
              <a:rPr lang="en-US" dirty="0" smtClean="0"/>
              <a:t>Warehouse: 611 28 St NE, Calgary</a:t>
            </a:r>
          </a:p>
          <a:p>
            <a:pPr lvl="1"/>
            <a:endParaRPr lang="en-US" dirty="0"/>
          </a:p>
        </p:txBody>
      </p:sp>
      <p:sp>
        <p:nvSpPr>
          <p:cNvPr id="2" name="Title 1"/>
          <p:cNvSpPr>
            <a:spLocks noGrp="1"/>
          </p:cNvSpPr>
          <p:nvPr>
            <p:ph type="title"/>
          </p:nvPr>
        </p:nvSpPr>
        <p:spPr/>
        <p:txBody>
          <a:bodyPr/>
          <a:lstStyle/>
          <a:p>
            <a:r>
              <a:rPr lang="en-US" dirty="0" smtClean="0"/>
              <a:t>Locations</a:t>
            </a:r>
            <a:endParaRPr lang="en-US" dirty="0"/>
          </a:p>
        </p:txBody>
      </p:sp>
      <p:pic>
        <p:nvPicPr>
          <p:cNvPr id="5" name="Picture 2"/>
          <p:cNvPicPr>
            <a:picLocks noChangeAspect="1" noChangeArrowheads="1"/>
          </p:cNvPicPr>
          <p:nvPr/>
        </p:nvPicPr>
        <p:blipFill>
          <a:blip r:embed="rId2"/>
          <a:srcRect/>
          <a:stretch>
            <a:fillRect/>
          </a:stretch>
        </p:blipFill>
        <p:spPr bwMode="auto">
          <a:xfrm>
            <a:off x="254000" y="3213101"/>
            <a:ext cx="4163641" cy="2667194"/>
          </a:xfrm>
          <a:prstGeom prst="rect">
            <a:avLst/>
          </a:prstGeom>
          <a:noFill/>
          <a:ln w="9525">
            <a:noFill/>
            <a:miter lim="800000"/>
            <a:headEnd/>
            <a:tailEnd/>
          </a:ln>
          <a:effectLst/>
        </p:spPr>
      </p:pic>
      <p:pic>
        <p:nvPicPr>
          <p:cNvPr id="6" name="Picture 4" descr="2235 30th Ave NE, Calgary, AB for lease Primary Photo- Image 1 of 3"/>
          <p:cNvPicPr>
            <a:picLocks noChangeAspect="1" noChangeArrowheads="1"/>
          </p:cNvPicPr>
          <p:nvPr/>
        </p:nvPicPr>
        <p:blipFill>
          <a:blip r:embed="rId3"/>
          <a:srcRect/>
          <a:stretch>
            <a:fillRect/>
          </a:stretch>
        </p:blipFill>
        <p:spPr bwMode="auto">
          <a:xfrm>
            <a:off x="4905828" y="3213102"/>
            <a:ext cx="3946072" cy="266719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Work Life Harmony!</a:t>
            </a:r>
            <a:endParaRPr lang="en-US" dirty="0"/>
          </a:p>
        </p:txBody>
      </p:sp>
      <p:pic>
        <p:nvPicPr>
          <p:cNvPr id="23554" name="Picture 2"/>
          <p:cNvPicPr>
            <a:picLocks noGrp="1" noChangeAspect="1" noChangeArrowheads="1"/>
          </p:cNvPicPr>
          <p:nvPr>
            <p:ph idx="1"/>
          </p:nvPr>
        </p:nvPicPr>
        <p:blipFill>
          <a:blip r:embed="rId2"/>
          <a:srcRect/>
          <a:stretch>
            <a:fillRect/>
          </a:stretch>
        </p:blipFill>
        <p:spPr bwMode="auto">
          <a:xfrm>
            <a:off x="660400" y="1538705"/>
            <a:ext cx="3621314" cy="253068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4760039" y="1481138"/>
            <a:ext cx="3455047" cy="2588247"/>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Solar Projects</a:t>
            </a:r>
            <a:endParaRPr lang="en-US" dirty="0"/>
          </a:p>
        </p:txBody>
      </p:sp>
      <p:pic>
        <p:nvPicPr>
          <p:cNvPr id="24578" name="Picture 2"/>
          <p:cNvPicPr>
            <a:picLocks noGrp="1" noChangeAspect="1" noChangeArrowheads="1"/>
          </p:cNvPicPr>
          <p:nvPr>
            <p:ph idx="1"/>
          </p:nvPr>
        </p:nvPicPr>
        <p:blipFill>
          <a:blip r:embed="rId2"/>
          <a:srcRect/>
          <a:stretch>
            <a:fillRect/>
          </a:stretch>
        </p:blipFill>
        <p:spPr bwMode="auto">
          <a:xfrm>
            <a:off x="986017" y="1481138"/>
            <a:ext cx="3279745" cy="2458848"/>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1226457" y="4154000"/>
            <a:ext cx="3279745" cy="1844857"/>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a:srcRect/>
          <a:stretch>
            <a:fillRect/>
          </a:stretch>
        </p:blipFill>
        <p:spPr bwMode="auto">
          <a:xfrm>
            <a:off x="4703109" y="1481138"/>
            <a:ext cx="3279748" cy="2458848"/>
          </a:xfrm>
          <a:prstGeom prst="rect">
            <a:avLst/>
          </a:prstGeom>
          <a:noFill/>
          <a:ln w="9525">
            <a:noFill/>
            <a:miter lim="800000"/>
            <a:headEnd/>
            <a:tailEnd/>
          </a:ln>
          <a:effectLst/>
        </p:spPr>
      </p:pic>
      <p:pic>
        <p:nvPicPr>
          <p:cNvPr id="24581" name="Picture 5"/>
          <p:cNvPicPr>
            <a:picLocks noChangeAspect="1" noChangeArrowheads="1"/>
          </p:cNvPicPr>
          <p:nvPr/>
        </p:nvPicPr>
        <p:blipFill>
          <a:blip r:embed="rId5"/>
          <a:srcRect/>
          <a:stretch>
            <a:fillRect/>
          </a:stretch>
        </p:blipFill>
        <p:spPr bwMode="auto">
          <a:xfrm>
            <a:off x="4982062" y="4154000"/>
            <a:ext cx="3000795" cy="2249715"/>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146629"/>
            <a:ext cx="8229600" cy="5094514"/>
          </a:xfrm>
        </p:spPr>
        <p:txBody>
          <a:bodyPr>
            <a:normAutofit/>
          </a:bodyPr>
          <a:lstStyle/>
          <a:p>
            <a:r>
              <a:rPr lang="en-US" dirty="0" smtClean="0"/>
              <a:t>Inventory Control </a:t>
            </a:r>
          </a:p>
          <a:p>
            <a:r>
              <a:rPr lang="en-US" dirty="0" smtClean="0"/>
              <a:t>Vendor Database</a:t>
            </a:r>
          </a:p>
          <a:p>
            <a:r>
              <a:rPr lang="en-US" dirty="0" smtClean="0"/>
              <a:t>Customer Database</a:t>
            </a:r>
          </a:p>
          <a:p>
            <a:pPr lvl="1"/>
            <a:r>
              <a:rPr lang="en-US" dirty="0" smtClean="0"/>
              <a:t>Survey Tracking</a:t>
            </a:r>
          </a:p>
          <a:p>
            <a:pPr lvl="1"/>
            <a:r>
              <a:rPr lang="en-US" dirty="0" smtClean="0"/>
              <a:t>Installation Scheduling/Tracking	</a:t>
            </a:r>
          </a:p>
          <a:p>
            <a:pPr lvl="1"/>
            <a:r>
              <a:rPr lang="en-US" dirty="0" smtClean="0"/>
              <a:t>Electrical Inspection Tracking</a:t>
            </a:r>
          </a:p>
          <a:p>
            <a:r>
              <a:rPr lang="en-US" dirty="0" smtClean="0"/>
              <a:t>Installation Scheduling</a:t>
            </a:r>
          </a:p>
          <a:p>
            <a:r>
              <a:rPr lang="en-US" dirty="0" smtClean="0"/>
              <a:t>Financial System Website</a:t>
            </a:r>
          </a:p>
          <a:p>
            <a:pPr lvl="1"/>
            <a:r>
              <a:rPr lang="en-US" dirty="0" smtClean="0"/>
              <a:t>Procurement</a:t>
            </a:r>
          </a:p>
          <a:p>
            <a:pPr lvl="1"/>
            <a:r>
              <a:rPr lang="en-US" dirty="0" smtClean="0"/>
              <a:t>Account Receivable </a:t>
            </a:r>
          </a:p>
          <a:p>
            <a:pPr lvl="1"/>
            <a:r>
              <a:rPr lang="en-US" dirty="0" smtClean="0"/>
              <a:t>Account Payable</a:t>
            </a:r>
          </a:p>
          <a:p>
            <a:pPr lvl="1"/>
            <a:endParaRPr lang="en-US" dirty="0" smtClean="0"/>
          </a:p>
          <a:p>
            <a:pPr lvl="1"/>
            <a:endParaRPr lang="en-US" dirty="0" smtClean="0"/>
          </a:p>
          <a:p>
            <a:pPr lvl="1"/>
            <a:endParaRPr lang="en-US" dirty="0" smtClean="0"/>
          </a:p>
          <a:p>
            <a:endParaRPr lang="en-US" dirty="0"/>
          </a:p>
        </p:txBody>
      </p:sp>
      <p:sp>
        <p:nvSpPr>
          <p:cNvPr id="2" name="Title 1"/>
          <p:cNvSpPr>
            <a:spLocks noGrp="1"/>
          </p:cNvSpPr>
          <p:nvPr>
            <p:ph type="title"/>
          </p:nvPr>
        </p:nvSpPr>
        <p:spPr>
          <a:xfrm>
            <a:off x="457200" y="274638"/>
            <a:ext cx="8229600" cy="871991"/>
          </a:xfrm>
        </p:spPr>
        <p:txBody>
          <a:bodyPr/>
          <a:lstStyle/>
          <a:p>
            <a:pPr algn="ctr"/>
            <a:r>
              <a:rPr lang="en-US" dirty="0" smtClean="0"/>
              <a:t>Software Requirement</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180</TotalTime>
  <Words>1182</Words>
  <Application>Microsoft Macintosh PowerPoint</Application>
  <PresentationFormat>On-screen Show (4:3)</PresentationFormat>
  <Paragraphs>161</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Concourse</vt:lpstr>
      <vt:lpstr>D Power System Inc’s. Software Development  for  ERP  System </vt:lpstr>
      <vt:lpstr>Company Overview</vt:lpstr>
      <vt:lpstr>Our Services</vt:lpstr>
      <vt:lpstr>Key Technologies</vt:lpstr>
      <vt:lpstr>Why Choose Deep Neural Solar?</vt:lpstr>
      <vt:lpstr>Locations</vt:lpstr>
      <vt:lpstr>Work Life Harmony!</vt:lpstr>
      <vt:lpstr>Solar Projects</vt:lpstr>
      <vt:lpstr>Software Requirement</vt:lpstr>
      <vt:lpstr>Software Design Specification (SDS)</vt:lpstr>
      <vt:lpstr>Objective</vt:lpstr>
      <vt:lpstr>System Architecture</vt:lpstr>
      <vt:lpstr>UI/UX Design</vt:lpstr>
      <vt:lpstr>Key Features by Department</vt:lpstr>
      <vt:lpstr>Security and Scalability</vt:lpstr>
      <vt:lpstr>Conclusion</vt:lpstr>
      <vt:lpstr>Slide 17</vt:lpstr>
      <vt:lpstr>Software Development Specification (DNS SDS)</vt:lpstr>
      <vt:lpstr>Confidentiality</vt:lpstr>
      <vt:lpstr>Overview</vt:lpstr>
      <vt:lpstr>Goals and Objectives</vt:lpstr>
      <vt:lpstr>System Architecture - Hardware Components (MVP)</vt:lpstr>
      <vt:lpstr>System Architecture - Communication Protocols</vt:lpstr>
      <vt:lpstr>Software Components</vt:lpstr>
      <vt:lpstr>Data Flow</vt:lpstr>
      <vt:lpstr>IoT Integration &amp; Key Features</vt:lpstr>
      <vt:lpstr>Technical Requirements</vt:lpstr>
      <vt:lpstr>Conclusion</vt:lpstr>
      <vt:lpstr>Questions?</vt:lpstr>
      <vt:lpstr>Vision Statement</vt:lpstr>
      <vt:lpstr>Mission Statement</vt:lpstr>
    </vt:vector>
  </TitlesOfParts>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Solar</dc:title>
  <dc:creator>Roger</dc:creator>
  <dc:description>generated using python-pptx</dc:description>
  <cp:lastModifiedBy>Roger</cp:lastModifiedBy>
  <cp:revision>25</cp:revision>
  <dcterms:created xsi:type="dcterms:W3CDTF">2013-01-27T09:14:16Z</dcterms:created>
  <dcterms:modified xsi:type="dcterms:W3CDTF">2024-09-27T05:10:15Z</dcterms:modified>
</cp:coreProperties>
</file>